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64" r:id="rId5"/>
    <p:sldId id="262" r:id="rId6"/>
    <p:sldId id="265" r:id="rId7"/>
    <p:sldId id="268" r:id="rId8"/>
    <p:sldId id="266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6" d="100"/>
          <a:sy n="106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A2AC-1573-4C13-9E48-D1CABCBF7160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E211-E8EF-4DE9-95DD-A02844B5A9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647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9ACFF6-A6BD-4C04-8F04-E02C2156CE5F}" type="slidenum">
              <a:rPr lang="it-IT"/>
              <a:pPr/>
              <a:t>4</a:t>
            </a:fld>
            <a:endParaRPr lang="it-IT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EA83-2ADF-47E7-A722-525274586B1B}" type="datetimeFigureOut">
              <a:rPr lang="it-IT" smtClean="0"/>
              <a:t>13/11/2013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2195736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3563888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4932040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622818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766834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467544" y="55172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Stati sovrani</a:t>
            </a:r>
            <a:endParaRPr lang="it-IT" dirty="0"/>
          </a:p>
        </p:txBody>
      </p:sp>
      <p:cxnSp>
        <p:nvCxnSpPr>
          <p:cNvPr id="16" name="Connettore 2 15"/>
          <p:cNvCxnSpPr/>
          <p:nvPr/>
        </p:nvCxnSpPr>
        <p:spPr>
          <a:xfrm flipV="1">
            <a:off x="2699792" y="2996952"/>
            <a:ext cx="108012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V="1">
            <a:off x="4139952" y="3068960"/>
            <a:ext cx="144016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 flipV="1">
            <a:off x="4932040" y="3068960"/>
            <a:ext cx="504056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 flipV="1">
            <a:off x="5580112" y="3068960"/>
            <a:ext cx="108012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H="1" flipV="1">
            <a:off x="6228184" y="3068960"/>
            <a:ext cx="1656184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3275856" y="1628800"/>
            <a:ext cx="316835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Stato federale</a:t>
            </a:r>
            <a:endParaRPr lang="it-IT" dirty="0"/>
          </a:p>
        </p:txBody>
      </p:sp>
      <p:cxnSp>
        <p:nvCxnSpPr>
          <p:cNvPr id="27" name="Connettore 2 26"/>
          <p:cNvCxnSpPr/>
          <p:nvPr/>
        </p:nvCxnSpPr>
        <p:spPr>
          <a:xfrm flipV="1">
            <a:off x="1187624" y="2708920"/>
            <a:ext cx="0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755576" y="1988840"/>
            <a:ext cx="1440160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Costituzione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691680" y="83671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Enumerazione dei poteri conferiti</a:t>
            </a:r>
            <a:endParaRPr lang="it-IT" dirty="0"/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1403648" y="1556792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29" idx="3"/>
          </p:cNvCxnSpPr>
          <p:nvPr/>
        </p:nvCxnSpPr>
        <p:spPr>
          <a:xfrm>
            <a:off x="3635896" y="1159878"/>
            <a:ext cx="576064" cy="3969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1475656" y="3573016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Tutto ciò che non è conferito resta agli Stati membri (principio di attribuzione)</a:t>
            </a:r>
            <a:endParaRPr lang="it-IT" dirty="0"/>
          </a:p>
        </p:txBody>
      </p:sp>
      <p:cxnSp>
        <p:nvCxnSpPr>
          <p:cNvPr id="44" name="Connettore 2 43"/>
          <p:cNvCxnSpPr/>
          <p:nvPr/>
        </p:nvCxnSpPr>
        <p:spPr>
          <a:xfrm>
            <a:off x="2123728" y="278092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5508104" y="54868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</a:rPr>
              <a:t>Stato federale</a:t>
            </a:r>
            <a:endParaRPr lang="it-IT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04664"/>
            <a:ext cx="820891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Costituzione USA:  Art. I, sez. 8</a:t>
            </a:r>
          </a:p>
          <a:p>
            <a:endParaRPr lang="it-IT" b="1" dirty="0"/>
          </a:p>
          <a:p>
            <a:r>
              <a:rPr lang="it-IT" b="1" dirty="0"/>
              <a:t>Il Congresso avrà facoltà: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d'imporre e percepire tasse, diritti, imposte e dazi; .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di pagare i debiti pubblici e di provvedere alla difesa comune e al benessere generale degli Stati Uniti I diritti, le imposte, le tasse e i dazi dovranno, però, essere uniformi in tutti gli Stati </a:t>
            </a:r>
            <a:r>
              <a:rPr lang="it-IT" b="1" dirty="0" err="1" smtClean="0"/>
              <a:t>Uniti…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regolare il commercio con le altre Nazioni, e fra i diversi Stati e con le tribù indiane (c.d. "</a:t>
            </a:r>
            <a:r>
              <a:rPr lang="it-IT" b="1" i="1" dirty="0" err="1">
                <a:solidFill>
                  <a:srgbClr val="FF0000"/>
                </a:solidFill>
              </a:rPr>
              <a:t>commerce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clause</a:t>
            </a:r>
            <a:r>
              <a:rPr lang="it-IT" b="1" i="1" dirty="0"/>
              <a:t>": </a:t>
            </a:r>
            <a:r>
              <a:rPr lang="it-IT" b="1" i="1" dirty="0" err="1"/>
              <a:t>n.d.t</a:t>
            </a:r>
            <a:r>
              <a:rPr lang="it-IT" b="1" i="1" dirty="0" err="1" smtClean="0"/>
              <a:t>.</a:t>
            </a:r>
            <a:r>
              <a:rPr lang="it-IT" b="1" i="1" dirty="0" smtClean="0"/>
              <a:t>)…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battere moneta, di stabilire il valore della moneta stessa e di quelle straniere, e di fissare i vari tipi di pesi e di </a:t>
            </a:r>
            <a:r>
              <a:rPr lang="it-IT" b="1" dirty="0" err="1" smtClean="0"/>
              <a:t>misure…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costituire tribunali di grado inferiore alla Corte </a:t>
            </a:r>
            <a:r>
              <a:rPr lang="it-IT" b="1" dirty="0" err="1" smtClean="0"/>
              <a:t>Suprema…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dichiarare la guerra, di concedere permessi di preda e rappresaglia e di stabilire norme relative alle prede in terra e in mare;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di reclutare e mantenere eserciti; nessuna somma, però, potrà essere stanziata a questo scopo per più di due </a:t>
            </a:r>
            <a:r>
              <a:rPr lang="it-IT" b="1" dirty="0" err="1" smtClean="0"/>
              <a:t>anni…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fare tutte le leggi necessarie ed adatte per l'esercizio dei poteri di cui sopra, e di tutti gli altri poteri di cui la presente Costituzione investe il governo degli Stati Uniti, o i suoi dicasteri ed uffici (c.d. "</a:t>
            </a:r>
            <a:r>
              <a:rPr lang="it-IT" b="1" i="1" dirty="0" err="1">
                <a:solidFill>
                  <a:srgbClr val="FF0000"/>
                </a:solidFill>
              </a:rPr>
              <a:t>implied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powers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clause</a:t>
            </a:r>
            <a:r>
              <a:rPr lang="it-IT" b="1" i="1" dirty="0"/>
              <a:t>": </a:t>
            </a:r>
            <a:r>
              <a:rPr lang="it-IT" b="1" i="1" dirty="0" err="1"/>
              <a:t>n.d.t.</a:t>
            </a:r>
            <a:r>
              <a:rPr lang="it-IT" b="1" i="1" dirty="0"/>
              <a:t>). </a:t>
            </a:r>
            <a:endParaRPr lang="it-IT" b="1" dirty="0"/>
          </a:p>
          <a:p>
            <a:endParaRPr lang="it-IT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2195736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3563888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4932040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622818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766834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323528" y="551723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Regioni: enti derivati</a:t>
            </a:r>
            <a:endParaRPr lang="it-IT" dirty="0"/>
          </a:p>
        </p:txBody>
      </p:sp>
      <p:sp>
        <p:nvSpPr>
          <p:cNvPr id="25" name="Ovale 24"/>
          <p:cNvSpPr/>
          <p:nvPr/>
        </p:nvSpPr>
        <p:spPr>
          <a:xfrm>
            <a:off x="3275856" y="1628800"/>
            <a:ext cx="316835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Stato sovrano</a:t>
            </a:r>
            <a:endParaRPr lang="it-IT" dirty="0"/>
          </a:p>
        </p:txBody>
      </p:sp>
      <p:cxnSp>
        <p:nvCxnSpPr>
          <p:cNvPr id="27" name="Connettore 2 26"/>
          <p:cNvCxnSpPr/>
          <p:nvPr/>
        </p:nvCxnSpPr>
        <p:spPr>
          <a:xfrm>
            <a:off x="1259632" y="2780928"/>
            <a:ext cx="0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755576" y="1988840"/>
            <a:ext cx="1440160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Costituzione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2699792" y="328498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Enumerazione dei poteri conferiti</a:t>
            </a:r>
            <a:endParaRPr lang="it-IT" dirty="0"/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1403648" y="1556792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1403648" y="47667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Tutto ciò che non è conferito resta allo Stato (principio di attribuzione)</a:t>
            </a:r>
            <a:endParaRPr lang="it-IT" dirty="0"/>
          </a:p>
        </p:txBody>
      </p:sp>
      <p:cxnSp>
        <p:nvCxnSpPr>
          <p:cNvPr id="44" name="Connettore 2 43"/>
          <p:cNvCxnSpPr/>
          <p:nvPr/>
        </p:nvCxnSpPr>
        <p:spPr>
          <a:xfrm>
            <a:off x="2195736" y="2636912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5508104" y="54868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</a:rPr>
              <a:t>Stato regionale</a:t>
            </a:r>
            <a:endParaRPr lang="it-IT" sz="3200" i="1" dirty="0">
              <a:solidFill>
                <a:srgbClr val="FF0000"/>
              </a:solidFill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4788024" y="2924944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>
            <a:off x="2987824" y="3933056"/>
            <a:ext cx="180020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H="1">
            <a:off x="4355976" y="3933056"/>
            <a:ext cx="43204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4788024" y="4005064"/>
            <a:ext cx="43204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4788024" y="4005064"/>
            <a:ext cx="136815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>
            <a:off x="4788024" y="4005064"/>
            <a:ext cx="280831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4716016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5575" cy="431800"/>
          </a:xfrm>
        </p:spPr>
        <p:txBody>
          <a:bodyPr>
            <a:normAutofit fontScale="90000"/>
          </a:bodyPr>
          <a:lstStyle/>
          <a:p>
            <a:r>
              <a:rPr lang="it-IT" sz="4000"/>
              <a:t>1948 – art. 114 s.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96975"/>
            <a:ext cx="8640762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dirty="0"/>
              <a:t>Art. 114</a:t>
            </a:r>
            <a:endParaRPr lang="it-IT" sz="3600" dirty="0"/>
          </a:p>
          <a:p>
            <a:pPr>
              <a:lnSpc>
                <a:spcPct val="90000"/>
              </a:lnSpc>
            </a:pPr>
            <a:r>
              <a:rPr lang="it-IT" sz="3600" dirty="0"/>
              <a:t>«La Repubblica si riparte in Regioni, Provincie e Comuni».</a:t>
            </a:r>
          </a:p>
          <a:p>
            <a:pPr>
              <a:lnSpc>
                <a:spcPct val="90000"/>
              </a:lnSpc>
            </a:pPr>
            <a:r>
              <a:rPr lang="it-IT" sz="3600" dirty="0"/>
              <a:t/>
            </a:r>
            <a:br>
              <a:rPr lang="it-IT" sz="3600" dirty="0"/>
            </a:br>
            <a:r>
              <a:rPr lang="it-IT" dirty="0"/>
              <a:t>Art. 115</a:t>
            </a:r>
          </a:p>
          <a:p>
            <a:pPr>
              <a:lnSpc>
                <a:spcPct val="90000"/>
              </a:lnSpc>
            </a:pPr>
            <a:r>
              <a:rPr lang="it-IT" dirty="0"/>
              <a:t>«Le Regioni sono costituite in enti autonomi con propri poteri e funzioni secondo i principî fissati nella Costituzione». </a:t>
            </a:r>
          </a:p>
          <a:p>
            <a:pPr>
              <a:lnSpc>
                <a:spcPct val="90000"/>
              </a:lnSpc>
            </a:pPr>
            <a:r>
              <a:rPr lang="it-IT" dirty="0"/>
              <a:t> </a:t>
            </a:r>
          </a:p>
          <a:p>
            <a:pPr algn="l">
              <a:lnSpc>
                <a:spcPct val="90000"/>
              </a:lnSpc>
            </a:pPr>
            <a:r>
              <a:rPr lang="it-IT" dirty="0"/>
              <a:t> 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620688"/>
            <a:ext cx="8064896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Art. 117 Cost. 1948</a:t>
            </a:r>
          </a:p>
          <a:p>
            <a:pPr>
              <a:lnSpc>
                <a:spcPct val="80000"/>
              </a:lnSpc>
            </a:pPr>
            <a:endParaRPr lang="it-IT" dirty="0"/>
          </a:p>
          <a:p>
            <a:pPr>
              <a:lnSpc>
                <a:spcPct val="80000"/>
              </a:lnSpc>
            </a:pPr>
            <a:r>
              <a:rPr lang="it-IT" dirty="0" smtClean="0"/>
              <a:t>«La Regione emana per le seguenti materie norme legislative nei limiti dei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principî fondamentali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stabiliti dalle leggi dello Stato, sempreché le norme stesse non siano in contrasto con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l'interesse nazionale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e con quello di altre Regioni:</a:t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 smtClean="0"/>
              <a:t>---</a:t>
            </a: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fiere e mercati;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beneficenza pubblica ed assistenza sanitaria ed ospedaliera;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istruzione artigiana e professionale e assistenza scolastica;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musei e biblioteche di enti locali;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urbanistica;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turismo ed industria alberghiera;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tranvie e linee automobilistiche di </a:t>
            </a:r>
            <a:r>
              <a:rPr lang="it-IT" dirty="0" smtClean="0">
                <a:solidFill>
                  <a:srgbClr val="FF0000"/>
                </a:solidFill>
              </a:rPr>
              <a:t>interesse regionale</a:t>
            </a:r>
            <a:r>
              <a:rPr lang="it-IT" dirty="0" smtClean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viabilità, acquedotti e lavori pubblici di </a:t>
            </a:r>
            <a:r>
              <a:rPr lang="it-IT" dirty="0" smtClean="0">
                <a:solidFill>
                  <a:srgbClr val="FF0000"/>
                </a:solidFill>
              </a:rPr>
              <a:t>interesse regionale</a:t>
            </a:r>
            <a:r>
              <a:rPr lang="it-IT" dirty="0" smtClean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 smtClean="0"/>
              <a:t>---</a:t>
            </a: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agricoltura e foreste;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artigianato;</a:t>
            </a:r>
            <a:br>
              <a:rPr lang="it-IT" dirty="0" smtClean="0"/>
            </a:br>
            <a:r>
              <a:rPr lang="it-IT" dirty="0" smtClean="0"/>
              <a:t>altre materie indicate da leggi costituzionali.</a:t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80000"/>
              </a:lnSpc>
            </a:pPr>
            <a:r>
              <a:rPr lang="it-IT" dirty="0" smtClean="0"/>
              <a:t>Le leggi della Repubblica possono demandare alla Regione il potere di emanare norme per la loro attuazione.»</a:t>
            </a:r>
            <a:endParaRPr lang="it-IT" dirty="0"/>
          </a:p>
        </p:txBody>
      </p:sp>
      <p:cxnSp>
        <p:nvCxnSpPr>
          <p:cNvPr id="4" name="Connettore 2 3"/>
          <p:cNvCxnSpPr/>
          <p:nvPr/>
        </p:nvCxnSpPr>
        <p:spPr>
          <a:xfrm>
            <a:off x="7884368" y="1268760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6804248" y="2348880"/>
            <a:ext cx="1728192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Competenza “concorrente”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3635896" y="1700808"/>
            <a:ext cx="3024336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/>
          <p:cNvSpPr/>
          <p:nvPr/>
        </p:nvSpPr>
        <p:spPr>
          <a:xfrm>
            <a:off x="6804248" y="3429000"/>
            <a:ext cx="1872208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Limite di merito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3528" y="476672"/>
            <a:ext cx="856895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Art. 114 Cost. 2001</a:t>
            </a:r>
          </a:p>
          <a:p>
            <a:pPr algn="ctr"/>
            <a:endParaRPr lang="it-IT" dirty="0"/>
          </a:p>
          <a:p>
            <a:r>
              <a:rPr lang="it-IT" sz="2400" dirty="0"/>
              <a:t>La Repubblica è costituita dai Comuni, dalle Province, dalle Città metropolitane, dalle Regioni e dallo Stato.</a:t>
            </a:r>
          </a:p>
          <a:p>
            <a:r>
              <a:rPr lang="it-IT" sz="2400" dirty="0"/>
              <a:t>I Comuni, le Province, le Città metropolitane e le Regioni sono enti autonomi con propri statuti, poteri e funzioni secondo i princìpi fissati dalla Costituzione.</a:t>
            </a:r>
          </a:p>
          <a:p>
            <a:r>
              <a:rPr lang="it-IT" sz="2400" dirty="0"/>
              <a:t>Roma è la capitale della Repubblica. La legge dello Stato disciplina il suo ordinamento.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404813"/>
            <a:ext cx="7772400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 smtClean="0"/>
              <a:t>L’apparente rivoluzione del 2001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412875"/>
            <a:ext cx="8353425" cy="4895850"/>
          </a:xfrm>
        </p:spPr>
        <p:txBody>
          <a:bodyPr/>
          <a:lstStyle/>
          <a:p>
            <a:pPr marL="609600" indent="-609600" algn="l" eaLnBrk="1" hangingPunct="1">
              <a:buFontTx/>
              <a:buAutoNum type="arabicPeriod"/>
            </a:pPr>
            <a:r>
              <a:rPr lang="it-IT" altLang="it-IT" sz="2400" smtClean="0"/>
              <a:t>Il “rovesciamento” dell’attribuzione di competenze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it-IT" altLang="it-IT" sz="2400" smtClean="0"/>
              <a:t>Competenze statali “enumerate” vs. competenze regionali “residuali”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it-IT" altLang="it-IT" sz="2400" smtClean="0"/>
              <a:t>La scomparsa dell’interesse nazionale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it-IT" altLang="it-IT" sz="2400" smtClean="0"/>
              <a:t>La fine del principio del parallelismo:</a:t>
            </a:r>
          </a:p>
          <a:p>
            <a:pPr marL="609600" indent="-609600" algn="l" eaLnBrk="1" hangingPunct="1">
              <a:buFontTx/>
              <a:buAutoNum type="arabicPeriod"/>
            </a:pPr>
            <a:endParaRPr lang="it-IT" altLang="it-IT" sz="2400" smtClean="0"/>
          </a:p>
          <a:p>
            <a:pPr marL="990600" lvl="1" indent="-533400" algn="l" eaLnBrk="1" hangingPunct="1">
              <a:buFontTx/>
              <a:buChar char="–"/>
            </a:pPr>
            <a:r>
              <a:rPr lang="it-IT" altLang="it-IT" sz="2000" smtClean="0"/>
              <a:t>Potestà legislativa ripartita </a:t>
            </a:r>
            <a:r>
              <a:rPr lang="it-IT" altLang="it-IT" sz="2000" smtClean="0">
                <a:solidFill>
                  <a:srgbClr val="FF0000"/>
                </a:solidFill>
              </a:rPr>
              <a:t>per materie</a:t>
            </a:r>
          </a:p>
          <a:p>
            <a:pPr marL="609600" indent="-609600" algn="l" eaLnBrk="1" hangingPunct="1">
              <a:buFontTx/>
              <a:buChar char="•"/>
            </a:pPr>
            <a:endParaRPr lang="it-IT" altLang="it-IT" sz="2400" smtClean="0"/>
          </a:p>
          <a:p>
            <a:pPr marL="990600" lvl="1" indent="-533400" algn="l" eaLnBrk="1" hangingPunct="1">
              <a:buFontTx/>
              <a:buChar char="–"/>
            </a:pPr>
            <a:r>
              <a:rPr lang="it-IT" altLang="it-IT" sz="2000" smtClean="0"/>
              <a:t>Funzioni amministrative ripartite in base a </a:t>
            </a:r>
            <a:r>
              <a:rPr lang="it-IT" altLang="it-IT" sz="2000" smtClean="0">
                <a:solidFill>
                  <a:srgbClr val="FF0000"/>
                </a:solidFill>
              </a:rPr>
              <a:t>sussidiarietà</a:t>
            </a:r>
          </a:p>
        </p:txBody>
      </p:sp>
    </p:spTree>
    <p:extLst>
      <p:ext uri="{BB962C8B-B14F-4D97-AF65-F5344CB8AC3E}">
        <p14:creationId xmlns:p14="http://schemas.microsoft.com/office/powerpoint/2010/main" val="412214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404664"/>
            <a:ext cx="878497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Art. 117 Cost. 2001</a:t>
            </a:r>
          </a:p>
          <a:p>
            <a:endParaRPr lang="it-IT" dirty="0"/>
          </a:p>
          <a:p>
            <a:r>
              <a:rPr lang="it-IT" dirty="0"/>
              <a:t>Lo Stato ha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legislazione esclusiva </a:t>
            </a:r>
            <a:r>
              <a:rPr lang="it-IT" dirty="0"/>
              <a:t>nelle seguenti materie:</a:t>
            </a:r>
          </a:p>
          <a:p>
            <a:r>
              <a:rPr lang="it-IT" i="1" dirty="0"/>
              <a:t>a)</a:t>
            </a:r>
            <a:r>
              <a:rPr lang="it-IT" dirty="0"/>
              <a:t> politica estera e rapporti internazionali dello Stato; rapporti dello Stato con l'Unione europea; diritto di asilo e condizione giuridica dei cittadini di Stati non appartenenti all'Unione europea;</a:t>
            </a:r>
          </a:p>
          <a:p>
            <a:r>
              <a:rPr lang="it-IT" i="1" dirty="0"/>
              <a:t>b)</a:t>
            </a:r>
            <a:r>
              <a:rPr lang="it-IT" dirty="0"/>
              <a:t> immigrazione;</a:t>
            </a:r>
          </a:p>
          <a:p>
            <a:r>
              <a:rPr lang="it-IT" i="1" dirty="0"/>
              <a:t>c)</a:t>
            </a:r>
            <a:r>
              <a:rPr lang="it-IT" dirty="0"/>
              <a:t> rapporti tra la Repubblica e le confessioni religiose;</a:t>
            </a:r>
          </a:p>
          <a:p>
            <a:r>
              <a:rPr lang="it-IT" i="1" dirty="0"/>
              <a:t>d)</a:t>
            </a:r>
            <a:r>
              <a:rPr lang="it-IT" dirty="0"/>
              <a:t> difesa e Forze armate; sicurezza dello Stato; armi, munizioni ed esplosivi;</a:t>
            </a:r>
          </a:p>
          <a:p>
            <a:r>
              <a:rPr lang="it-IT" i="1" dirty="0"/>
              <a:t>e)</a:t>
            </a:r>
            <a:r>
              <a:rPr lang="it-IT" dirty="0"/>
              <a:t> moneta, tutela del risparmio e mercati finanziari; tutela della concorrenza; sistema valutario; </a:t>
            </a:r>
            <a:r>
              <a:rPr lang="it-IT" dirty="0" err="1"/>
              <a:t>sistematributario</a:t>
            </a:r>
            <a:r>
              <a:rPr lang="it-IT" dirty="0"/>
              <a:t> e contabile dello Stato; perequazione delle risorse </a:t>
            </a:r>
            <a:r>
              <a:rPr lang="it-IT" dirty="0" err="1" smtClean="0"/>
              <a:t>finanziarie…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Sono </a:t>
            </a:r>
            <a:r>
              <a:rPr lang="it-IT" dirty="0"/>
              <a:t>materie di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legislazione concorrente </a:t>
            </a:r>
            <a:r>
              <a:rPr lang="it-IT" dirty="0"/>
              <a:t>quelle relative a: rapporti internazionali e con l'Unione europea delle Regioni; commercio con l'estero; tutela e sicurezza del lavoro; istruzione, salva l'autonomia delle istituzioni scolastiche e con esclusione della istruzione e della formazione professionale; professioni; ricerca scientifica e tecnologica e sostegno all'innovazione per i settori produttivi; tutela della salute; alimentazione; ordinamento sportivo; protezione civile; governo del territorio; porti e aeroporti civili; grandi reti di trasporto e di </a:t>
            </a:r>
            <a:r>
              <a:rPr lang="it-IT" dirty="0" err="1" smtClean="0"/>
              <a:t>navigazione…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Spetta alle Regioni la potestà legislativa in riferimento ad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ogni materia non espressamente riservata</a:t>
            </a:r>
            <a:r>
              <a:rPr lang="it-IT" dirty="0"/>
              <a:t> alla legislazione dello Stato.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494</Words>
  <Application>Microsoft Office PowerPoint</Application>
  <PresentationFormat>Presentazione su schermo (4:3)</PresentationFormat>
  <Paragraphs>75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Presentazione standard di PowerPoint</vt:lpstr>
      <vt:lpstr>Presentazione standard di PowerPoint</vt:lpstr>
      <vt:lpstr>1948 – art. 114 s.</vt:lpstr>
      <vt:lpstr>Presentazione standard di PowerPoint</vt:lpstr>
      <vt:lpstr>Presentazione standard di PowerPoint</vt:lpstr>
      <vt:lpstr>L’apparente rivoluzione del 2001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rb</dc:creator>
  <cp:lastModifiedBy>rb</cp:lastModifiedBy>
  <cp:revision>5</cp:revision>
  <dcterms:created xsi:type="dcterms:W3CDTF">2012-11-06T17:02:31Z</dcterms:created>
  <dcterms:modified xsi:type="dcterms:W3CDTF">2013-11-13T09:54:04Z</dcterms:modified>
</cp:coreProperties>
</file>